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4"/>
  </p:notesMasterIdLst>
  <p:handoutMasterIdLst>
    <p:handoutMasterId r:id="rId25"/>
  </p:handoutMasterIdLst>
  <p:sldIdLst>
    <p:sldId id="827" r:id="rId2"/>
    <p:sldId id="833" r:id="rId3"/>
    <p:sldId id="837" r:id="rId4"/>
    <p:sldId id="834" r:id="rId5"/>
    <p:sldId id="839" r:id="rId6"/>
    <p:sldId id="848" r:id="rId7"/>
    <p:sldId id="829" r:id="rId8"/>
    <p:sldId id="856" r:id="rId9"/>
    <p:sldId id="857" r:id="rId10"/>
    <p:sldId id="858" r:id="rId11"/>
    <p:sldId id="859" r:id="rId12"/>
    <p:sldId id="860" r:id="rId13"/>
    <p:sldId id="849" r:id="rId14"/>
    <p:sldId id="852" r:id="rId15"/>
    <p:sldId id="853" r:id="rId16"/>
    <p:sldId id="855" r:id="rId17"/>
    <p:sldId id="854" r:id="rId18"/>
    <p:sldId id="847" r:id="rId19"/>
    <p:sldId id="843" r:id="rId20"/>
    <p:sldId id="846" r:id="rId21"/>
    <p:sldId id="845" r:id="rId22"/>
    <p:sldId id="85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BB"/>
    <a:srgbClr val="C1FFF1"/>
    <a:srgbClr val="76FFFF"/>
    <a:srgbClr val="15C9D9"/>
    <a:srgbClr val="1BBECC"/>
    <a:srgbClr val="02ADBA"/>
    <a:srgbClr val="440079"/>
    <a:srgbClr val="1E093C"/>
    <a:srgbClr val="17093B"/>
    <a:srgbClr val="4C5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43" autoAdjust="0"/>
    <p:restoredTop sz="84786" autoAdjust="0"/>
  </p:normalViewPr>
  <p:slideViewPr>
    <p:cSldViewPr snapToObjects="1">
      <p:cViewPr varScale="1">
        <p:scale>
          <a:sx n="95" d="100"/>
          <a:sy n="95" d="100"/>
        </p:scale>
        <p:origin x="7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8/16/21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 better teams go through time, do better teams stay w us longer?</a:t>
            </a:r>
            <a:endParaRPr lang="en-US" sz="1100" kern="1200" dirty="0">
              <a:solidFill>
                <a:schemeClr val="tx1"/>
              </a:solidFill>
              <a:effectLst/>
              <a:latin typeface="+mn-lt"/>
              <a:ea typeface="+mn-ea"/>
              <a:cs typeface="+mn-cs"/>
            </a:endParaRPr>
          </a:p>
          <a:p>
            <a:endParaRPr lang="en-US" dirty="0"/>
          </a:p>
          <a:p>
            <a:endParaRPr lang="en-US" dirty="0"/>
          </a:p>
          <a:p>
            <a:r>
              <a:rPr lang="en-US" dirty="0" err="1"/>
              <a:t>Givee</a:t>
            </a:r>
            <a:r>
              <a:rPr lang="en-US" dirty="0"/>
              <a:t> Rebecca the names of crossover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 Coaching gets better as the years go on, SS not as much</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is a data resource for everyone to use going forward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Hyperlink</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SCHOOLS – stern, </a:t>
            </a:r>
            <a:r>
              <a:rPr lang="en-US" dirty="0" err="1"/>
              <a:t>tandon</a:t>
            </a:r>
            <a:r>
              <a:rPr lang="en-US" dirty="0"/>
              <a:t>, </a:t>
            </a:r>
            <a:r>
              <a:rPr lang="en-US" dirty="0" err="1"/>
              <a:t>cas</a:t>
            </a:r>
            <a:r>
              <a:rPr lang="en-US" dirty="0"/>
              <a:t>, </a:t>
            </a:r>
            <a:r>
              <a:rPr lang="en-US" dirty="0" err="1"/>
              <a:t>etc</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APPLICATIONS AND PARTICIPANTS, then gender</a:t>
            </a:r>
          </a:p>
          <a:p>
            <a:pPr marL="0" indent="0">
              <a:buFont typeface="Arial" panose="020B0604020202020204" pitchFamily="34" charset="0"/>
              <a:buNone/>
            </a:pPr>
            <a:r>
              <a:rPr lang="en-US" dirty="0"/>
              <a:t>Data cubes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Adjacency lists have a minimum of 2 components, a source and a target. Between these two, an edge is made. Weights can also be included to measure the number of times an edge occurs. Duplicates are not a problem for this model because I ended up not using weights.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FRANK – applicants vs </a:t>
            </a:r>
            <a:r>
              <a:rPr lang="en-US" sz="1200" kern="1200" dirty="0" err="1">
                <a:solidFill>
                  <a:schemeClr val="tx1"/>
                </a:solidFill>
                <a:effectLst/>
                <a:latin typeface="+mn-lt"/>
                <a:ea typeface="+mn-ea"/>
                <a:cs typeface="+mn-cs"/>
              </a:rPr>
              <a:t>acceptees</a:t>
            </a:r>
            <a:r>
              <a:rPr lang="en-US" sz="1200" kern="1200" dirty="0">
                <a:solidFill>
                  <a:schemeClr val="tx1"/>
                </a:solidFill>
                <a:effectLst/>
                <a:latin typeface="+mn-lt"/>
                <a:ea typeface="+mn-ea"/>
                <a:cs typeface="+mn-cs"/>
              </a:rPr>
              <a:t>, as they move through the funnel. For each event?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Cross referencing, labeling</a:t>
            </a:r>
          </a:p>
          <a:p>
            <a:pPr lvl="1"/>
            <a:endParaRPr lang="en-US" sz="1200" kern="1200" dirty="0">
              <a:solidFill>
                <a:schemeClr val="tx1"/>
              </a:solidFill>
              <a:effectLst/>
              <a:latin typeface="+mn-lt"/>
              <a:ea typeface="+mn-ea"/>
              <a:cs typeface="+mn-cs"/>
            </a:endParaRPr>
          </a:p>
          <a:p>
            <a:pPr lvl="1"/>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387608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54725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zBosA2SbdJ-q8fMeAEsky_j7iUm21tdz?usp=sha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r>
              <a:rPr lang="en-US" b="1" dirty="0"/>
              <a:t>Graham Harris</a:t>
            </a:r>
          </a:p>
          <a:p>
            <a:r>
              <a:rPr lang="en-US" b="1" dirty="0"/>
              <a:t>NYU Entrepreneurial Institute</a:t>
            </a:r>
          </a:p>
          <a:p>
            <a:r>
              <a:rPr lang="en-US" b="1" dirty="0"/>
              <a:t>Final Presentation</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F4842-3443-F246-8437-A1E008CDAA5B}"/>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71F242E-69C5-9343-9727-D37781CF1961}"/>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4E8F71FC-9B10-B24D-94BA-74524BF1D5D7}"/>
              </a:ext>
            </a:extLst>
          </p:cNvPr>
          <p:cNvSpPr txBox="1">
            <a:spLocks/>
          </p:cNvSpPr>
          <p:nvPr/>
        </p:nvSpPr>
        <p:spPr>
          <a:xfrm>
            <a:off x="4836194" y="590413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(31.4%)</a:t>
            </a:r>
          </a:p>
        </p:txBody>
      </p:sp>
      <p:sp>
        <p:nvSpPr>
          <p:cNvPr id="17" name="Content Placeholder 3">
            <a:extLst>
              <a:ext uri="{FF2B5EF4-FFF2-40B4-BE49-F238E27FC236}">
                <a16:creationId xmlns:a16="http://schemas.microsoft.com/office/drawing/2014/main" id="{FB9E2E8B-CE6C-F34B-A0BF-36131C056184}"/>
              </a:ext>
            </a:extLst>
          </p:cNvPr>
          <p:cNvSpPr txBox="1">
            <a:spLocks/>
          </p:cNvSpPr>
          <p:nvPr/>
        </p:nvSpPr>
        <p:spPr>
          <a:xfrm>
            <a:off x="1952908" y="12773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(23.5%)</a:t>
            </a:r>
          </a:p>
        </p:txBody>
      </p:sp>
      <p:sp>
        <p:nvSpPr>
          <p:cNvPr id="20" name="Content Placeholder 3">
            <a:extLst>
              <a:ext uri="{FF2B5EF4-FFF2-40B4-BE49-F238E27FC236}">
                <a16:creationId xmlns:a16="http://schemas.microsoft.com/office/drawing/2014/main" id="{64181EA5-0230-2B4B-AD7F-861E132FC31E}"/>
              </a:ext>
            </a:extLst>
          </p:cNvPr>
          <p:cNvSpPr txBox="1">
            <a:spLocks/>
          </p:cNvSpPr>
          <p:nvPr/>
        </p:nvSpPr>
        <p:spPr>
          <a:xfrm>
            <a:off x="6721074" y="249041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(58.6%)</a:t>
            </a:r>
          </a:p>
        </p:txBody>
      </p:sp>
    </p:spTree>
    <p:extLst>
      <p:ext uri="{BB962C8B-B14F-4D97-AF65-F5344CB8AC3E}">
        <p14:creationId xmlns:p14="http://schemas.microsoft.com/office/powerpoint/2010/main" val="2966514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8E998A-B05C-E94B-A77C-953BA03BB1E1}"/>
              </a:ext>
            </a:extLst>
          </p:cNvPr>
          <p:cNvSpPr/>
          <p:nvPr/>
        </p:nvSpPr>
        <p:spPr>
          <a:xfrm rot="5400000">
            <a:off x="3895502" y="170570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3159C62-DD63-0B4F-B36C-7493CAFA2FF7}"/>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42364" y="6207915"/>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D3E67884-33D7-904C-BD98-4511CE2F2664}"/>
              </a:ext>
            </a:extLst>
          </p:cNvPr>
          <p:cNvSpPr txBox="1">
            <a:spLocks/>
          </p:cNvSpPr>
          <p:nvPr/>
        </p:nvSpPr>
        <p:spPr>
          <a:xfrm>
            <a:off x="5321175" y="601991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17" name="Content Placeholder 3">
            <a:extLst>
              <a:ext uri="{FF2B5EF4-FFF2-40B4-BE49-F238E27FC236}">
                <a16:creationId xmlns:a16="http://schemas.microsoft.com/office/drawing/2014/main" id="{F64AE15F-CF19-9448-B44C-896D9316D63C}"/>
              </a:ext>
            </a:extLst>
          </p:cNvPr>
          <p:cNvSpPr txBox="1">
            <a:spLocks/>
          </p:cNvSpPr>
          <p:nvPr/>
        </p:nvSpPr>
        <p:spPr>
          <a:xfrm>
            <a:off x="6980090" y="141736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(64.8%)</a:t>
            </a:r>
          </a:p>
        </p:txBody>
      </p:sp>
      <p:sp>
        <p:nvSpPr>
          <p:cNvPr id="18" name="Content Placeholder 3">
            <a:extLst>
              <a:ext uri="{FF2B5EF4-FFF2-40B4-BE49-F238E27FC236}">
                <a16:creationId xmlns:a16="http://schemas.microsoft.com/office/drawing/2014/main" id="{1DEA7FB5-B540-F843-9C5D-D1EC799C74D7}"/>
              </a:ext>
            </a:extLst>
          </p:cNvPr>
          <p:cNvSpPr txBox="1">
            <a:spLocks/>
          </p:cNvSpPr>
          <p:nvPr/>
        </p:nvSpPr>
        <p:spPr>
          <a:xfrm>
            <a:off x="3638978" y="80113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(40.1%)</a:t>
            </a:r>
          </a:p>
        </p:txBody>
      </p:sp>
    </p:spTree>
    <p:extLst>
      <p:ext uri="{BB962C8B-B14F-4D97-AF65-F5344CB8AC3E}">
        <p14:creationId xmlns:p14="http://schemas.microsoft.com/office/powerpoint/2010/main" val="16214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2133" y="-395860"/>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834E0209-19B1-FB42-9CA9-4D6FDB6E12BE}"/>
              </a:ext>
            </a:extLst>
          </p:cNvPr>
          <p:cNvSpPr txBox="1">
            <a:spLocks/>
          </p:cNvSpPr>
          <p:nvPr/>
        </p:nvSpPr>
        <p:spPr>
          <a:xfrm>
            <a:off x="937801" y="516036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(52.9%)</a:t>
            </a:r>
          </a:p>
        </p:txBody>
      </p:sp>
      <p:sp>
        <p:nvSpPr>
          <p:cNvPr id="28" name="Content Placeholder 3">
            <a:extLst>
              <a:ext uri="{FF2B5EF4-FFF2-40B4-BE49-F238E27FC236}">
                <a16:creationId xmlns:a16="http://schemas.microsoft.com/office/drawing/2014/main" id="{FD7F1B90-0851-764C-8CCA-2226DD3D9939}"/>
              </a:ext>
            </a:extLst>
          </p:cNvPr>
          <p:cNvSpPr txBox="1">
            <a:spLocks/>
          </p:cNvSpPr>
          <p:nvPr/>
        </p:nvSpPr>
        <p:spPr>
          <a:xfrm>
            <a:off x="7151565" y="8267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(74.1%)</a:t>
            </a:r>
          </a:p>
        </p:txBody>
      </p:sp>
      <p:sp>
        <p:nvSpPr>
          <p:cNvPr id="31" name="Content Placeholder 3">
            <a:extLst>
              <a:ext uri="{FF2B5EF4-FFF2-40B4-BE49-F238E27FC236}">
                <a16:creationId xmlns:a16="http://schemas.microsoft.com/office/drawing/2014/main" id="{8C9331A6-BFD2-CD4F-9A89-FA116AAAF24C}"/>
              </a:ext>
            </a:extLst>
          </p:cNvPr>
          <p:cNvSpPr txBox="1">
            <a:spLocks/>
          </p:cNvSpPr>
          <p:nvPr/>
        </p:nvSpPr>
        <p:spPr>
          <a:xfrm>
            <a:off x="511676" y="403346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(55.1%)</a:t>
            </a:r>
          </a:p>
        </p:txBody>
      </p:sp>
      <p:sp>
        <p:nvSpPr>
          <p:cNvPr id="35" name="Content Placeholder 3">
            <a:extLst>
              <a:ext uri="{FF2B5EF4-FFF2-40B4-BE49-F238E27FC236}">
                <a16:creationId xmlns:a16="http://schemas.microsoft.com/office/drawing/2014/main" id="{0EE62F24-E08F-6444-95C8-03A2512B7313}"/>
              </a:ext>
            </a:extLst>
          </p:cNvPr>
          <p:cNvSpPr txBox="1">
            <a:spLocks/>
          </p:cNvSpPr>
          <p:nvPr/>
        </p:nvSpPr>
        <p:spPr>
          <a:xfrm>
            <a:off x="6647210" y="26616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(34.7%)</a:t>
            </a:r>
          </a:p>
        </p:txBody>
      </p:sp>
      <p:sp>
        <p:nvSpPr>
          <p:cNvPr id="37" name="Content Placeholder 3">
            <a:extLst>
              <a:ext uri="{FF2B5EF4-FFF2-40B4-BE49-F238E27FC236}">
                <a16:creationId xmlns:a16="http://schemas.microsoft.com/office/drawing/2014/main" id="{3A080F53-F3B8-164B-9E2C-45C6F2E2B806}"/>
              </a:ext>
            </a:extLst>
          </p:cNvPr>
          <p:cNvSpPr txBox="1">
            <a:spLocks/>
          </p:cNvSpPr>
          <p:nvPr/>
        </p:nvSpPr>
        <p:spPr>
          <a:xfrm>
            <a:off x="3543048" y="614006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(17.9%)</a:t>
            </a:r>
          </a:p>
        </p:txBody>
      </p:sp>
      <p:sp>
        <p:nvSpPr>
          <p:cNvPr id="38" name="Content Placeholder 3">
            <a:extLst>
              <a:ext uri="{FF2B5EF4-FFF2-40B4-BE49-F238E27FC236}">
                <a16:creationId xmlns:a16="http://schemas.microsoft.com/office/drawing/2014/main" id="{FEB4491E-250E-0949-92E1-E199A2BFF0F9}"/>
              </a:ext>
            </a:extLst>
          </p:cNvPr>
          <p:cNvSpPr txBox="1">
            <a:spLocks/>
          </p:cNvSpPr>
          <p:nvPr/>
        </p:nvSpPr>
        <p:spPr>
          <a:xfrm>
            <a:off x="7282242" y="19010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(0%)</a:t>
            </a:r>
          </a:p>
        </p:txBody>
      </p:sp>
      <p:sp>
        <p:nvSpPr>
          <p:cNvPr id="41" name="Content Placeholder 3">
            <a:extLst>
              <a:ext uri="{FF2B5EF4-FFF2-40B4-BE49-F238E27FC236}">
                <a16:creationId xmlns:a16="http://schemas.microsoft.com/office/drawing/2014/main" id="{B63A7739-6ED9-EB47-BBB1-AB34232A4BD7}"/>
              </a:ext>
            </a:extLst>
          </p:cNvPr>
          <p:cNvSpPr txBox="1">
            <a:spLocks/>
          </p:cNvSpPr>
          <p:nvPr/>
        </p:nvSpPr>
        <p:spPr>
          <a:xfrm>
            <a:off x="7613744" y="612915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(38.6%)</a:t>
            </a:r>
          </a:p>
        </p:txBody>
      </p:sp>
    </p:spTree>
    <p:extLst>
      <p:ext uri="{BB962C8B-B14F-4D97-AF65-F5344CB8AC3E}">
        <p14:creationId xmlns:p14="http://schemas.microsoft.com/office/powerpoint/2010/main" val="105071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418906CF-2148-BC49-9545-FC6C43F1D4F2}"/>
              </a:ext>
            </a:extLst>
          </p:cNvPr>
          <p:cNvSpPr txBox="1">
            <a:spLocks/>
          </p:cNvSpPr>
          <p:nvPr/>
        </p:nvSpPr>
        <p:spPr>
          <a:xfrm>
            <a:off x="6714333" y="194480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(1.2%)</a:t>
            </a:r>
          </a:p>
        </p:txBody>
      </p:sp>
      <p:sp>
        <p:nvSpPr>
          <p:cNvPr id="28" name="Content Placeholder 3">
            <a:extLst>
              <a:ext uri="{FF2B5EF4-FFF2-40B4-BE49-F238E27FC236}">
                <a16:creationId xmlns:a16="http://schemas.microsoft.com/office/drawing/2014/main" id="{3627D417-6EBB-6C4E-A654-22ADC1703A40}"/>
              </a:ext>
            </a:extLst>
          </p:cNvPr>
          <p:cNvSpPr txBox="1">
            <a:spLocks/>
          </p:cNvSpPr>
          <p:nvPr/>
        </p:nvSpPr>
        <p:spPr>
          <a:xfrm>
            <a:off x="672650" y="43277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(67.3%)</a:t>
            </a:r>
          </a:p>
        </p:txBody>
      </p:sp>
      <p:sp>
        <p:nvSpPr>
          <p:cNvPr id="31" name="Content Placeholder 3">
            <a:extLst>
              <a:ext uri="{FF2B5EF4-FFF2-40B4-BE49-F238E27FC236}">
                <a16:creationId xmlns:a16="http://schemas.microsoft.com/office/drawing/2014/main" id="{E1EE3771-0B24-804E-AE87-24B17C0BFBC3}"/>
              </a:ext>
            </a:extLst>
          </p:cNvPr>
          <p:cNvSpPr txBox="1">
            <a:spLocks/>
          </p:cNvSpPr>
          <p:nvPr/>
        </p:nvSpPr>
        <p:spPr>
          <a:xfrm>
            <a:off x="453129" y="542044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(49%)</a:t>
            </a:r>
          </a:p>
        </p:txBody>
      </p:sp>
      <p:sp>
        <p:nvSpPr>
          <p:cNvPr id="35" name="Content Placeholder 3">
            <a:extLst>
              <a:ext uri="{FF2B5EF4-FFF2-40B4-BE49-F238E27FC236}">
                <a16:creationId xmlns:a16="http://schemas.microsoft.com/office/drawing/2014/main" id="{37EE1A61-A4BB-4F4D-B4D3-ABABE50C2F88}"/>
              </a:ext>
            </a:extLst>
          </p:cNvPr>
          <p:cNvSpPr txBox="1">
            <a:spLocks/>
          </p:cNvSpPr>
          <p:nvPr/>
        </p:nvSpPr>
        <p:spPr>
          <a:xfrm>
            <a:off x="6944145" y="72474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(43.5%)</a:t>
            </a:r>
          </a:p>
        </p:txBody>
      </p:sp>
      <p:sp>
        <p:nvSpPr>
          <p:cNvPr id="37" name="Content Placeholder 3">
            <a:extLst>
              <a:ext uri="{FF2B5EF4-FFF2-40B4-BE49-F238E27FC236}">
                <a16:creationId xmlns:a16="http://schemas.microsoft.com/office/drawing/2014/main" id="{6A912F1E-40E0-5948-8C09-D16D2DAEB95F}"/>
              </a:ext>
            </a:extLst>
          </p:cNvPr>
          <p:cNvSpPr txBox="1">
            <a:spLocks/>
          </p:cNvSpPr>
          <p:nvPr/>
        </p:nvSpPr>
        <p:spPr>
          <a:xfrm>
            <a:off x="8178103" y="17661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8" name="Content Placeholder 3">
            <a:extLst>
              <a:ext uri="{FF2B5EF4-FFF2-40B4-BE49-F238E27FC236}">
                <a16:creationId xmlns:a16="http://schemas.microsoft.com/office/drawing/2014/main" id="{0B150D75-1784-684A-9F53-A87E966DC24E}"/>
              </a:ext>
            </a:extLst>
          </p:cNvPr>
          <p:cNvSpPr txBox="1">
            <a:spLocks/>
          </p:cNvSpPr>
          <p:nvPr/>
        </p:nvSpPr>
        <p:spPr>
          <a:xfrm>
            <a:off x="7739843" y="3467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(35.1%)</a:t>
            </a:r>
          </a:p>
        </p:txBody>
      </p:sp>
      <p:sp>
        <p:nvSpPr>
          <p:cNvPr id="41" name="Content Placeholder 3">
            <a:extLst>
              <a:ext uri="{FF2B5EF4-FFF2-40B4-BE49-F238E27FC236}">
                <a16:creationId xmlns:a16="http://schemas.microsoft.com/office/drawing/2014/main" id="{7BC97A5D-F3AC-404B-BE86-C444A676D48D}"/>
              </a:ext>
            </a:extLst>
          </p:cNvPr>
          <p:cNvSpPr txBox="1">
            <a:spLocks/>
          </p:cNvSpPr>
          <p:nvPr/>
        </p:nvSpPr>
        <p:spPr>
          <a:xfrm>
            <a:off x="7117772" y="622299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43" name="Rectangle 42">
            <a:extLst>
              <a:ext uri="{FF2B5EF4-FFF2-40B4-BE49-F238E27FC236}">
                <a16:creationId xmlns:a16="http://schemas.microsoft.com/office/drawing/2014/main" id="{5EAF7179-5F31-0440-BA6A-968AAA9DF634}"/>
              </a:ext>
            </a:extLst>
          </p:cNvPr>
          <p:cNvSpPr/>
          <p:nvPr/>
        </p:nvSpPr>
        <p:spPr>
          <a:xfrm rot="5400000">
            <a:off x="7753194" y="365200"/>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537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8172109" y="4348173"/>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06966" y="4976109"/>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15CB6C0-A365-CC43-83EF-314042FBC357}"/>
              </a:ext>
            </a:extLst>
          </p:cNvPr>
          <p:cNvSpPr txBox="1">
            <a:spLocks/>
          </p:cNvSpPr>
          <p:nvPr/>
        </p:nvSpPr>
        <p:spPr>
          <a:xfrm>
            <a:off x="369250" y="302408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(66.9%)</a:t>
            </a:r>
          </a:p>
        </p:txBody>
      </p:sp>
      <p:sp>
        <p:nvSpPr>
          <p:cNvPr id="28" name="Content Placeholder 3">
            <a:extLst>
              <a:ext uri="{FF2B5EF4-FFF2-40B4-BE49-F238E27FC236}">
                <a16:creationId xmlns:a16="http://schemas.microsoft.com/office/drawing/2014/main" id="{F2E637FC-7E3F-DA46-AA70-D457F970B107}"/>
              </a:ext>
            </a:extLst>
          </p:cNvPr>
          <p:cNvSpPr txBox="1">
            <a:spLocks/>
          </p:cNvSpPr>
          <p:nvPr/>
        </p:nvSpPr>
        <p:spPr>
          <a:xfrm>
            <a:off x="2436526" y="60980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(13.6%)</a:t>
            </a:r>
          </a:p>
        </p:txBody>
      </p:sp>
      <p:sp>
        <p:nvSpPr>
          <p:cNvPr id="31" name="Content Placeholder 3">
            <a:extLst>
              <a:ext uri="{FF2B5EF4-FFF2-40B4-BE49-F238E27FC236}">
                <a16:creationId xmlns:a16="http://schemas.microsoft.com/office/drawing/2014/main" id="{C16CFCE7-F42A-E548-BECF-26F9E3BFAEDD}"/>
              </a:ext>
            </a:extLst>
          </p:cNvPr>
          <p:cNvSpPr txBox="1">
            <a:spLocks/>
          </p:cNvSpPr>
          <p:nvPr/>
        </p:nvSpPr>
        <p:spPr>
          <a:xfrm>
            <a:off x="6580742" y="61483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(37.3%)</a:t>
            </a:r>
          </a:p>
        </p:txBody>
      </p:sp>
      <p:sp>
        <p:nvSpPr>
          <p:cNvPr id="35" name="Content Placeholder 3">
            <a:extLst>
              <a:ext uri="{FF2B5EF4-FFF2-40B4-BE49-F238E27FC236}">
                <a16:creationId xmlns:a16="http://schemas.microsoft.com/office/drawing/2014/main" id="{C7A2436B-6132-1545-8A6E-73EC97EB6959}"/>
              </a:ext>
            </a:extLst>
          </p:cNvPr>
          <p:cNvSpPr txBox="1">
            <a:spLocks/>
          </p:cNvSpPr>
          <p:nvPr/>
        </p:nvSpPr>
        <p:spPr>
          <a:xfrm>
            <a:off x="265545" y="502372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7" name="Content Placeholder 3">
            <a:extLst>
              <a:ext uri="{FF2B5EF4-FFF2-40B4-BE49-F238E27FC236}">
                <a16:creationId xmlns:a16="http://schemas.microsoft.com/office/drawing/2014/main" id="{4021349C-F345-2844-B560-74C22B3F1F62}"/>
              </a:ext>
            </a:extLst>
          </p:cNvPr>
          <p:cNvSpPr txBox="1">
            <a:spLocks/>
          </p:cNvSpPr>
          <p:nvPr/>
        </p:nvSpPr>
        <p:spPr>
          <a:xfrm>
            <a:off x="3865619" y="47797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(33.2%)</a:t>
            </a:r>
          </a:p>
        </p:txBody>
      </p:sp>
      <p:sp>
        <p:nvSpPr>
          <p:cNvPr id="38" name="Content Placeholder 3">
            <a:extLst>
              <a:ext uri="{FF2B5EF4-FFF2-40B4-BE49-F238E27FC236}">
                <a16:creationId xmlns:a16="http://schemas.microsoft.com/office/drawing/2014/main" id="{5BF1095E-C574-8A45-8F8A-CD4A129BF5F0}"/>
              </a:ext>
            </a:extLst>
          </p:cNvPr>
          <p:cNvSpPr txBox="1">
            <a:spLocks/>
          </p:cNvSpPr>
          <p:nvPr/>
        </p:nvSpPr>
        <p:spPr>
          <a:xfrm>
            <a:off x="8207142" y="172613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(19.5%)</a:t>
            </a:r>
          </a:p>
        </p:txBody>
      </p:sp>
      <p:sp>
        <p:nvSpPr>
          <p:cNvPr id="41" name="Content Placeholder 3">
            <a:extLst>
              <a:ext uri="{FF2B5EF4-FFF2-40B4-BE49-F238E27FC236}">
                <a16:creationId xmlns:a16="http://schemas.microsoft.com/office/drawing/2014/main" id="{B5885336-5733-2547-B8C8-300A37E40576}"/>
              </a:ext>
            </a:extLst>
          </p:cNvPr>
          <p:cNvSpPr txBox="1">
            <a:spLocks/>
          </p:cNvSpPr>
          <p:nvPr/>
        </p:nvSpPr>
        <p:spPr>
          <a:xfrm>
            <a:off x="8072445" y="46591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(28.5%)</a:t>
            </a:r>
          </a:p>
        </p:txBody>
      </p:sp>
    </p:spTree>
    <p:extLst>
      <p:ext uri="{BB962C8B-B14F-4D97-AF65-F5344CB8AC3E}">
        <p14:creationId xmlns:p14="http://schemas.microsoft.com/office/powerpoint/2010/main" val="2782474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17DF2-2990-C14A-A02C-C2C50E46EEF6}"/>
              </a:ext>
            </a:extLst>
          </p:cNvPr>
          <p:cNvSpPr/>
          <p:nvPr/>
        </p:nvSpPr>
        <p:spPr>
          <a:xfrm>
            <a:off x="128984" y="6231151"/>
            <a:ext cx="1352993"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237345" y="6089046"/>
            <a:ext cx="1299374" cy="5924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6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AEE2D48-3234-224C-BE5C-39DF2AAA492E}"/>
              </a:ext>
            </a:extLst>
          </p:cNvPr>
          <p:cNvSpPr txBox="1">
            <a:spLocks/>
          </p:cNvSpPr>
          <p:nvPr/>
        </p:nvSpPr>
        <p:spPr>
          <a:xfrm>
            <a:off x="284379" y="211120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a:t>
            </a:r>
          </a:p>
        </p:txBody>
      </p:sp>
      <p:sp>
        <p:nvSpPr>
          <p:cNvPr id="28" name="Content Placeholder 3">
            <a:extLst>
              <a:ext uri="{FF2B5EF4-FFF2-40B4-BE49-F238E27FC236}">
                <a16:creationId xmlns:a16="http://schemas.microsoft.com/office/drawing/2014/main" id="{2C15DFA7-FD89-9843-81D9-7E38F6ADD2B5}"/>
              </a:ext>
            </a:extLst>
          </p:cNvPr>
          <p:cNvSpPr txBox="1">
            <a:spLocks/>
          </p:cNvSpPr>
          <p:nvPr/>
        </p:nvSpPr>
        <p:spPr>
          <a:xfrm>
            <a:off x="1730815"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(38.4%)</a:t>
            </a:r>
          </a:p>
        </p:txBody>
      </p:sp>
      <p:sp>
        <p:nvSpPr>
          <p:cNvPr id="31" name="Content Placeholder 3">
            <a:extLst>
              <a:ext uri="{FF2B5EF4-FFF2-40B4-BE49-F238E27FC236}">
                <a16:creationId xmlns:a16="http://schemas.microsoft.com/office/drawing/2014/main" id="{9C0BBE1B-4D52-BD44-A76A-DD706A41CCDD}"/>
              </a:ext>
            </a:extLst>
          </p:cNvPr>
          <p:cNvSpPr txBox="1">
            <a:spLocks/>
          </p:cNvSpPr>
          <p:nvPr/>
        </p:nvSpPr>
        <p:spPr>
          <a:xfrm>
            <a:off x="1496755" y="585205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a:t>
            </a:r>
          </a:p>
        </p:txBody>
      </p:sp>
      <p:sp>
        <p:nvSpPr>
          <p:cNvPr id="35" name="Content Placeholder 3">
            <a:extLst>
              <a:ext uri="{FF2B5EF4-FFF2-40B4-BE49-F238E27FC236}">
                <a16:creationId xmlns:a16="http://schemas.microsoft.com/office/drawing/2014/main" id="{60B84393-5389-A54C-9657-40C06B7B9FAD}"/>
              </a:ext>
            </a:extLst>
          </p:cNvPr>
          <p:cNvSpPr txBox="1">
            <a:spLocks/>
          </p:cNvSpPr>
          <p:nvPr/>
        </p:nvSpPr>
        <p:spPr>
          <a:xfrm>
            <a:off x="5584081" y="59963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(27.1%)</a:t>
            </a:r>
          </a:p>
        </p:txBody>
      </p:sp>
      <p:sp>
        <p:nvSpPr>
          <p:cNvPr id="37" name="Content Placeholder 3">
            <a:extLst>
              <a:ext uri="{FF2B5EF4-FFF2-40B4-BE49-F238E27FC236}">
                <a16:creationId xmlns:a16="http://schemas.microsoft.com/office/drawing/2014/main" id="{4DD86B8F-1A7B-4A4F-894F-C90EB33E2F42}"/>
              </a:ext>
            </a:extLst>
          </p:cNvPr>
          <p:cNvSpPr txBox="1">
            <a:spLocks/>
          </p:cNvSpPr>
          <p:nvPr/>
        </p:nvSpPr>
        <p:spPr>
          <a:xfrm>
            <a:off x="7565118"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(27.6%)</a:t>
            </a:r>
          </a:p>
        </p:txBody>
      </p:sp>
      <p:sp>
        <p:nvSpPr>
          <p:cNvPr id="38" name="Content Placeholder 3">
            <a:extLst>
              <a:ext uri="{FF2B5EF4-FFF2-40B4-BE49-F238E27FC236}">
                <a16:creationId xmlns:a16="http://schemas.microsoft.com/office/drawing/2014/main" id="{ED477DC0-FADC-794B-BC60-A0AD6D14DF55}"/>
              </a:ext>
            </a:extLst>
          </p:cNvPr>
          <p:cNvSpPr txBox="1">
            <a:spLocks/>
          </p:cNvSpPr>
          <p:nvPr/>
        </p:nvSpPr>
        <p:spPr>
          <a:xfrm>
            <a:off x="7874804" y="266508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a:t>
            </a:r>
          </a:p>
        </p:txBody>
      </p:sp>
      <p:sp>
        <p:nvSpPr>
          <p:cNvPr id="41" name="Content Placeholder 3">
            <a:extLst>
              <a:ext uri="{FF2B5EF4-FFF2-40B4-BE49-F238E27FC236}">
                <a16:creationId xmlns:a16="http://schemas.microsoft.com/office/drawing/2014/main" id="{E54F6549-BE11-C043-B525-7255B4BD1C2D}"/>
              </a:ext>
            </a:extLst>
          </p:cNvPr>
          <p:cNvSpPr txBox="1">
            <a:spLocks/>
          </p:cNvSpPr>
          <p:nvPr/>
        </p:nvSpPr>
        <p:spPr>
          <a:xfrm>
            <a:off x="6483135" y="6393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(37.2%)</a:t>
            </a:r>
          </a:p>
        </p:txBody>
      </p:sp>
      <p:sp>
        <p:nvSpPr>
          <p:cNvPr id="44" name="Rectangle 43">
            <a:extLst>
              <a:ext uri="{FF2B5EF4-FFF2-40B4-BE49-F238E27FC236}">
                <a16:creationId xmlns:a16="http://schemas.microsoft.com/office/drawing/2014/main" id="{2D73BB49-83D7-754E-85AD-41D097B74BC5}"/>
              </a:ext>
            </a:extLst>
          </p:cNvPr>
          <p:cNvSpPr/>
          <p:nvPr/>
        </p:nvSpPr>
        <p:spPr>
          <a:xfrm>
            <a:off x="-11633" y="-1"/>
            <a:ext cx="1352993" cy="233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25D14EF2-F6D2-0E4E-990A-27D26C37F9D2}"/>
              </a:ext>
            </a:extLst>
          </p:cNvPr>
          <p:cNvSpPr/>
          <p:nvPr/>
        </p:nvSpPr>
        <p:spPr>
          <a:xfrm rot="5400000">
            <a:off x="7814013" y="348278"/>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31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endParaRPr lang="en-US" sz="2000" dirty="0"/>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solidFill>
                  <a:srgbClr val="00AEBB"/>
                </a:solidFill>
              </a:rPr>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a:t>
            </a:r>
            <a:r>
              <a:rPr lang="en-US" sz="2400" dirty="0">
                <a:solidFill>
                  <a:srgbClr val="00AEBB"/>
                </a:solidFill>
                <a:hlinkClick r:id="rId3">
                  <a:extLst>
                    <a:ext uri="{A12FA001-AC4F-418D-AE19-62706E023703}">
                      <ahyp:hlinkClr xmlns:ahyp="http://schemas.microsoft.com/office/drawing/2018/hyperlinkcolor" val="tx"/>
                    </a:ext>
                  </a:extLst>
                </a:hlinkClick>
              </a:rPr>
              <a:t>Google folder</a:t>
            </a:r>
            <a:endParaRPr lang="en-US" sz="2400" dirty="0">
              <a:solidFill>
                <a:srgbClr val="00AEBB"/>
              </a:solidFill>
            </a:endParaRP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i="1" dirty="0"/>
              <a:t>No</a:t>
            </a:r>
            <a:r>
              <a:rPr lang="en-US" sz="2000" dirty="0"/>
              <a:t> commas and quotation marks (overloaded for computer)</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Tree>
    <p:extLst>
      <p:ext uri="{BB962C8B-B14F-4D97-AF65-F5344CB8AC3E}">
        <p14:creationId xmlns:p14="http://schemas.microsoft.com/office/powerpoint/2010/main" val="69027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A15052-0548-0C41-9032-8637122678AD}"/>
              </a:ext>
            </a:extLst>
          </p:cNvPr>
          <p:cNvSpPr/>
          <p:nvPr/>
        </p:nvSpPr>
        <p:spPr>
          <a:xfrm>
            <a:off x="3910571" y="2922589"/>
            <a:ext cx="1322857" cy="32188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24DDDD69-B614-934F-BD3B-4CB148071288}"/>
              </a:ext>
            </a:extLst>
          </p:cNvPr>
          <p:cNvSpPr/>
          <p:nvPr/>
        </p:nvSpPr>
        <p:spPr>
          <a:xfrm rot="10800000">
            <a:off x="1680980" y="1483312"/>
            <a:ext cx="5782037" cy="376756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7"/>
            <a:ext cx="4199097" cy="4497544"/>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63005" y="1620832"/>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1800" u="sng" dirty="0"/>
              <a:t>Top</a:t>
            </a:r>
            <a:r>
              <a:rPr lang="en-US" sz="2000" u="sng" dirty="0"/>
              <a:t>:</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1800" u="sng" dirty="0"/>
              <a:t>Bottom</a:t>
            </a:r>
            <a:r>
              <a:rPr lang="en-US" sz="2000" u="sng" dirty="0"/>
              <a:t>:</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a:off x="6418357" y="3033919"/>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7031284" y="4148289"/>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Tree>
    <p:extLst>
      <p:ext uri="{BB962C8B-B14F-4D97-AF65-F5344CB8AC3E}">
        <p14:creationId xmlns:p14="http://schemas.microsoft.com/office/powerpoint/2010/main" val="51731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925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Affinity data (all people and organizations) is from July 14</a:t>
            </a:r>
            <a:r>
              <a:rPr lang="en-US" baseline="30000" dirty="0"/>
              <a:t>th</a:t>
            </a:r>
            <a:r>
              <a:rPr lang="en-US" dirty="0"/>
              <a:t>, 2021</a:t>
            </a:r>
          </a:p>
          <a:p>
            <a:pPr lvl="1">
              <a:lnSpc>
                <a:spcPct val="150000"/>
              </a:lnSpc>
            </a:pPr>
            <a:r>
              <a:rPr lang="en-US" dirty="0"/>
              <a:t>Names changes – team registered one name for a program, then use another down the funnel</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endParaRPr lang="en-US" sz="2400" dirty="0"/>
          </a:p>
          <a:p>
            <a:pPr>
              <a:lnSpc>
                <a:spcPct val="200000"/>
              </a:lnSpc>
            </a:pPr>
            <a:r>
              <a:rPr lang="en-US" sz="2400" dirty="0"/>
              <a:t>10 total graphs</a:t>
            </a:r>
            <a:endParaRPr lang="en-US" sz="2000" dirty="0"/>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66B0FF-60AD-B64B-9B05-331D3AEA0757}"/>
              </a:ext>
            </a:extLst>
          </p:cNvPr>
          <p:cNvPicPr>
            <a:picLocks noChangeAspect="1"/>
          </p:cNvPicPr>
          <p:nvPr/>
        </p:nvPicPr>
        <p:blipFill>
          <a:blip r:embed="rId3"/>
          <a:stretch>
            <a:fillRect/>
          </a:stretch>
        </p:blipFill>
        <p:spPr>
          <a:xfrm>
            <a:off x="2575290" y="1582603"/>
            <a:ext cx="3988021" cy="3696214"/>
          </a:xfrm>
          <a:prstGeom prst="rect">
            <a:avLst/>
          </a:prstGeom>
        </p:spPr>
      </p:pic>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206921" y="2679433"/>
            <a:ext cx="592788" cy="368567"/>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5567681" y="2787517"/>
            <a:ext cx="1971038" cy="105517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3352800" y="4267200"/>
            <a:ext cx="870182" cy="1008197"/>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1516393" y="4771298"/>
            <a:ext cx="1836407"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00000"/>
              </a:lnSpc>
              <a:buFont typeface="Wingdings" charset="2"/>
              <a:buNone/>
            </a:pPr>
            <a:r>
              <a:rPr lang="en-US" sz="1800" dirty="0"/>
              <a:t>Top of Funnel 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7182253" y="3764546"/>
            <a:ext cx="1524000"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Participant</a:t>
            </a:r>
          </a:p>
        </p:txBody>
      </p:sp>
      <p:cxnSp>
        <p:nvCxnSpPr>
          <p:cNvPr id="20" name="Straight Arrow Connector 19">
            <a:extLst>
              <a:ext uri="{FF2B5EF4-FFF2-40B4-BE49-F238E27FC236}">
                <a16:creationId xmlns:a16="http://schemas.microsoft.com/office/drawing/2014/main" id="{4BEF009B-0149-AC4C-93BC-B8621AEF5DED}"/>
              </a:ext>
            </a:extLst>
          </p:cNvPr>
          <p:cNvCxnSpPr>
            <a:cxnSpLocks/>
          </p:cNvCxnSpPr>
          <p:nvPr/>
        </p:nvCxnSpPr>
        <p:spPr>
          <a:xfrm flipH="1" flipV="1">
            <a:off x="5362791" y="4232589"/>
            <a:ext cx="1200520" cy="1042808"/>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6BB22DB0-86B3-4C4E-B523-1A5FFD4A6B67}"/>
              </a:ext>
            </a:extLst>
          </p:cNvPr>
          <p:cNvSpPr txBox="1">
            <a:spLocks/>
          </p:cNvSpPr>
          <p:nvPr/>
        </p:nvSpPr>
        <p:spPr>
          <a:xfrm>
            <a:off x="5931675" y="5178664"/>
            <a:ext cx="1524000"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a:t>Sub-funnel Applicant</a:t>
            </a:r>
            <a:endParaRPr lang="en-US" sz="1800" dirty="0"/>
          </a:p>
        </p:txBody>
      </p:sp>
    </p:spTree>
    <p:extLst>
      <p:ext uri="{BB962C8B-B14F-4D97-AF65-F5344CB8AC3E}">
        <p14:creationId xmlns:p14="http://schemas.microsoft.com/office/powerpoint/2010/main" val="246169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30211" y="-3689614"/>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2991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B7347A2C-DB0B-0A41-BA9C-40C0950B53C6}"/>
              </a:ext>
            </a:extLst>
          </p:cNvPr>
          <p:cNvSpPr txBox="1">
            <a:spLocks/>
          </p:cNvSpPr>
          <p:nvPr/>
        </p:nvSpPr>
        <p:spPr>
          <a:xfrm>
            <a:off x="1506696" y="191058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(52.7%)</a:t>
            </a:r>
          </a:p>
        </p:txBody>
      </p:sp>
      <p:sp>
        <p:nvSpPr>
          <p:cNvPr id="17" name="Content Placeholder 3">
            <a:extLst>
              <a:ext uri="{FF2B5EF4-FFF2-40B4-BE49-F238E27FC236}">
                <a16:creationId xmlns:a16="http://schemas.microsoft.com/office/drawing/2014/main" id="{B4ED137D-370E-C84A-AC5E-D018E85EE264}"/>
              </a:ext>
            </a:extLst>
          </p:cNvPr>
          <p:cNvSpPr txBox="1">
            <a:spLocks/>
          </p:cNvSpPr>
          <p:nvPr/>
        </p:nvSpPr>
        <p:spPr>
          <a:xfrm>
            <a:off x="6591312" y="14581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(78%)</a:t>
            </a:r>
          </a:p>
        </p:txBody>
      </p:sp>
      <p:sp>
        <p:nvSpPr>
          <p:cNvPr id="21" name="Content Placeholder 3">
            <a:extLst>
              <a:ext uri="{FF2B5EF4-FFF2-40B4-BE49-F238E27FC236}">
                <a16:creationId xmlns:a16="http://schemas.microsoft.com/office/drawing/2014/main" id="{C701235F-E630-8E42-AAFD-444CF6C5842F}"/>
              </a:ext>
            </a:extLst>
          </p:cNvPr>
          <p:cNvSpPr txBox="1">
            <a:spLocks/>
          </p:cNvSpPr>
          <p:nvPr/>
        </p:nvSpPr>
        <p:spPr>
          <a:xfrm>
            <a:off x="5291301" y="56306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(45%)</a:t>
            </a:r>
          </a:p>
        </p:txBody>
      </p:sp>
    </p:spTree>
    <p:extLst>
      <p:ext uri="{BB962C8B-B14F-4D97-AF65-F5344CB8AC3E}">
        <p14:creationId xmlns:p14="http://schemas.microsoft.com/office/powerpoint/2010/main" val="150238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B70308-359A-E34D-8F43-E1047FF5CFE8}"/>
              </a:ext>
            </a:extLst>
          </p:cNvPr>
          <p:cNvSpPr/>
          <p:nvPr/>
        </p:nvSpPr>
        <p:spPr>
          <a:xfrm rot="5400000">
            <a:off x="3940120" y="-3727699"/>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4E730918-BD3F-6E4D-80A9-8C9B8372A4CC}"/>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1A9FE647-4C89-B843-B4AC-31829F87A66D}"/>
              </a:ext>
            </a:extLst>
          </p:cNvPr>
          <p:cNvSpPr txBox="1">
            <a:spLocks/>
          </p:cNvSpPr>
          <p:nvPr/>
        </p:nvSpPr>
        <p:spPr>
          <a:xfrm>
            <a:off x="5412011" y="560303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(55.5%)</a:t>
            </a:r>
          </a:p>
        </p:txBody>
      </p:sp>
      <p:sp>
        <p:nvSpPr>
          <p:cNvPr id="20" name="Content Placeholder 3">
            <a:extLst>
              <a:ext uri="{FF2B5EF4-FFF2-40B4-BE49-F238E27FC236}">
                <a16:creationId xmlns:a16="http://schemas.microsoft.com/office/drawing/2014/main" id="{E90267B2-7A6E-3442-8913-6656D80C9848}"/>
              </a:ext>
            </a:extLst>
          </p:cNvPr>
          <p:cNvSpPr txBox="1">
            <a:spLocks/>
          </p:cNvSpPr>
          <p:nvPr/>
        </p:nvSpPr>
        <p:spPr>
          <a:xfrm>
            <a:off x="1558456" y="18917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(42.5%)</a:t>
            </a:r>
          </a:p>
        </p:txBody>
      </p:sp>
      <p:sp>
        <p:nvSpPr>
          <p:cNvPr id="21" name="Content Placeholder 3">
            <a:extLst>
              <a:ext uri="{FF2B5EF4-FFF2-40B4-BE49-F238E27FC236}">
                <a16:creationId xmlns:a16="http://schemas.microsoft.com/office/drawing/2014/main" id="{4A0A814F-D6CF-AE47-A14F-94045FD92257}"/>
              </a:ext>
            </a:extLst>
          </p:cNvPr>
          <p:cNvSpPr txBox="1">
            <a:spLocks/>
          </p:cNvSpPr>
          <p:nvPr/>
        </p:nvSpPr>
        <p:spPr>
          <a:xfrm>
            <a:off x="6408980" y="147665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(67.1%)</a:t>
            </a:r>
          </a:p>
        </p:txBody>
      </p:sp>
    </p:spTree>
    <p:extLst>
      <p:ext uri="{BB962C8B-B14F-4D97-AF65-F5344CB8AC3E}">
        <p14:creationId xmlns:p14="http://schemas.microsoft.com/office/powerpoint/2010/main" val="3835562746"/>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64011</TotalTime>
  <Words>1420</Words>
  <Application>Microsoft Macintosh PowerPoint</Application>
  <PresentationFormat>On-screen Show (4:3)</PresentationFormat>
  <Paragraphs>305</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Fugue</vt:lpstr>
      <vt:lpstr>Gotham Book</vt:lpstr>
      <vt:lpstr>Gotham-Book</vt:lpstr>
      <vt:lpstr>Wingdings</vt:lpstr>
      <vt:lpstr>ei_template</vt:lpstr>
      <vt:lpstr>Pipeline Project An analysis of the program funnel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Data Cleanup Recs</vt:lpstr>
      <vt:lpstr>Appendix</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1971</cp:revision>
  <cp:lastPrinted>2019-02-22T16:01:32Z</cp:lastPrinted>
  <dcterms:created xsi:type="dcterms:W3CDTF">2010-12-14T15:33:10Z</dcterms:created>
  <dcterms:modified xsi:type="dcterms:W3CDTF">2021-08-17T19:16:52Z</dcterms:modified>
</cp:coreProperties>
</file>